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1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5D7534-9AAC-D84D-AAEA-E0915421699D}" type="doc">
      <dgm:prSet loTypeId="urn:microsoft.com/office/officeart/2005/8/layout/ven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B67964-97F0-E747-803C-C92B3D6F1BED}">
      <dgm:prSet phldrT="[Text]" custT="1"/>
      <dgm:spPr/>
      <dgm:t>
        <a:bodyPr/>
        <a:lstStyle/>
        <a:p>
          <a:endParaRPr lang="en-US" sz="1400" dirty="0" smtClean="0"/>
        </a:p>
        <a:p>
          <a:endParaRPr lang="en-US" sz="1400" dirty="0" smtClean="0"/>
        </a:p>
        <a:p>
          <a:endParaRPr lang="en-US" sz="1400" dirty="0" smtClean="0"/>
        </a:p>
        <a:p>
          <a:endParaRPr lang="en-US" sz="1400" dirty="0" smtClean="0"/>
        </a:p>
        <a:p>
          <a:endParaRPr lang="en-US" sz="1400" dirty="0" smtClean="0"/>
        </a:p>
        <a:p>
          <a:endParaRPr lang="en-US" sz="1400" dirty="0" smtClean="0"/>
        </a:p>
        <a:p>
          <a:endParaRPr lang="en-US" sz="1400" dirty="0" smtClean="0"/>
        </a:p>
        <a:p>
          <a:endParaRPr lang="en-US" sz="1400" dirty="0" smtClean="0"/>
        </a:p>
        <a:p>
          <a:endParaRPr lang="en-US" sz="1400" dirty="0" smtClean="0"/>
        </a:p>
        <a:p>
          <a:endParaRPr lang="en-US" sz="1400" dirty="0" smtClean="0"/>
        </a:p>
        <a:p>
          <a:endParaRPr lang="en-US" sz="1400" dirty="0" smtClean="0"/>
        </a:p>
        <a:p>
          <a:endParaRPr lang="en-US" sz="1400" dirty="0" smtClean="0"/>
        </a:p>
        <a:p>
          <a:endParaRPr lang="en-US" sz="1400" dirty="0" smtClean="0"/>
        </a:p>
        <a:p>
          <a:endParaRPr lang="en-US" sz="1400" dirty="0" smtClean="0"/>
        </a:p>
        <a:p>
          <a:endParaRPr lang="en-US" sz="1400" dirty="0" smtClean="0"/>
        </a:p>
        <a:p>
          <a:endParaRPr lang="en-US" sz="1400" dirty="0" smtClean="0"/>
        </a:p>
        <a:p>
          <a:endParaRPr lang="en-US" sz="1400" dirty="0" smtClean="0"/>
        </a:p>
        <a:p>
          <a:endParaRPr lang="en-US" sz="1400" dirty="0" smtClean="0"/>
        </a:p>
        <a:p>
          <a:endParaRPr lang="en-US" sz="1400" dirty="0" smtClean="0"/>
        </a:p>
        <a:p>
          <a:endParaRPr lang="en-US" sz="1400" dirty="0" smtClean="0"/>
        </a:p>
        <a:p>
          <a:endParaRPr lang="en-US" sz="1400" dirty="0" smtClean="0"/>
        </a:p>
        <a:p>
          <a:r>
            <a:rPr lang="en-US" sz="1400" dirty="0" smtClean="0"/>
            <a:t>Funding social enterprises</a:t>
          </a:r>
          <a:endParaRPr lang="en-US" sz="1400" dirty="0"/>
        </a:p>
      </dgm:t>
    </dgm:pt>
    <dgm:pt modelId="{551F0DB3-5625-3740-8A23-EA9C7E585455}" type="parTrans" cxnId="{38A318CF-0E40-8649-969D-35163B54DE2C}">
      <dgm:prSet/>
      <dgm:spPr/>
      <dgm:t>
        <a:bodyPr/>
        <a:lstStyle/>
        <a:p>
          <a:endParaRPr lang="en-US"/>
        </a:p>
      </dgm:t>
    </dgm:pt>
    <dgm:pt modelId="{45B97753-912D-7E4C-868B-7B840274E2AA}" type="sibTrans" cxnId="{38A318CF-0E40-8649-969D-35163B54DE2C}">
      <dgm:prSet/>
      <dgm:spPr/>
      <dgm:t>
        <a:bodyPr/>
        <a:lstStyle/>
        <a:p>
          <a:endParaRPr lang="en-US"/>
        </a:p>
      </dgm:t>
    </dgm:pt>
    <dgm:pt modelId="{47354CFE-96A2-4046-98B8-2768C6960D4E}">
      <dgm:prSet phldrT="[Text]" custT="1"/>
      <dgm:spPr/>
      <dgm:t>
        <a:bodyPr/>
        <a:lstStyle/>
        <a:p>
          <a:endParaRPr lang="en-US" sz="1400" dirty="0" smtClean="0"/>
        </a:p>
        <a:p>
          <a:endParaRPr lang="en-US" sz="1400" dirty="0" smtClean="0"/>
        </a:p>
        <a:p>
          <a:endParaRPr lang="en-US" sz="1400" dirty="0" smtClean="0"/>
        </a:p>
        <a:p>
          <a:endParaRPr lang="en-US" sz="1400" dirty="0" smtClean="0"/>
        </a:p>
        <a:p>
          <a:endParaRPr lang="en-US" sz="1400" dirty="0" smtClean="0"/>
        </a:p>
        <a:p>
          <a:endParaRPr lang="en-US" sz="1400" dirty="0" smtClean="0"/>
        </a:p>
        <a:p>
          <a:endParaRPr lang="en-US" sz="1400" dirty="0" smtClean="0"/>
        </a:p>
        <a:p>
          <a:endParaRPr lang="en-US" sz="1400" dirty="0" smtClean="0"/>
        </a:p>
        <a:p>
          <a:endParaRPr lang="en-US" sz="1400" dirty="0" smtClean="0"/>
        </a:p>
        <a:p>
          <a:endParaRPr lang="en-US" sz="1400" dirty="0" smtClean="0"/>
        </a:p>
        <a:p>
          <a:endParaRPr lang="en-US" sz="1400" dirty="0" smtClean="0"/>
        </a:p>
        <a:p>
          <a:endParaRPr lang="en-US" sz="1400" dirty="0" smtClean="0"/>
        </a:p>
        <a:p>
          <a:endParaRPr lang="en-US" sz="1400" dirty="0" smtClean="0"/>
        </a:p>
        <a:p>
          <a:endParaRPr lang="en-US" sz="1400" dirty="0" smtClean="0"/>
        </a:p>
        <a:p>
          <a:r>
            <a:rPr lang="en-US" sz="1400" dirty="0" smtClean="0"/>
            <a:t>The ecosystem around the social enterprise</a:t>
          </a:r>
          <a:endParaRPr lang="en-US" sz="1400" dirty="0"/>
        </a:p>
      </dgm:t>
    </dgm:pt>
    <dgm:pt modelId="{A67B76E2-2F57-A040-B537-4BDFEA0E8C75}" type="parTrans" cxnId="{9004C598-8CCB-0F4B-B82B-56A9597046CF}">
      <dgm:prSet/>
      <dgm:spPr/>
      <dgm:t>
        <a:bodyPr/>
        <a:lstStyle/>
        <a:p>
          <a:endParaRPr lang="en-US"/>
        </a:p>
      </dgm:t>
    </dgm:pt>
    <dgm:pt modelId="{1E4A9D2D-8485-D543-A65D-E1B0E7EAFA55}" type="sibTrans" cxnId="{9004C598-8CCB-0F4B-B82B-56A9597046CF}">
      <dgm:prSet/>
      <dgm:spPr/>
      <dgm:t>
        <a:bodyPr/>
        <a:lstStyle/>
        <a:p>
          <a:endParaRPr lang="en-US"/>
        </a:p>
      </dgm:t>
    </dgm:pt>
    <dgm:pt modelId="{7072C38D-E8DF-6C44-9EB2-7973D2AFB0AD}">
      <dgm:prSet phldrT="[Text]" custT="1"/>
      <dgm:spPr/>
      <dgm:t>
        <a:bodyPr/>
        <a:lstStyle/>
        <a:p>
          <a:r>
            <a:rPr lang="en-US" sz="1400" dirty="0" smtClean="0"/>
            <a:t>Gestation of a new social enterprise</a:t>
          </a:r>
          <a:endParaRPr lang="en-US" sz="1400" dirty="0"/>
        </a:p>
      </dgm:t>
    </dgm:pt>
    <dgm:pt modelId="{482D42D4-BD29-BD4B-81E2-CB247D087AB8}" type="parTrans" cxnId="{2F58DD5F-A3E5-2545-BAC0-97621D0F5845}">
      <dgm:prSet/>
      <dgm:spPr/>
      <dgm:t>
        <a:bodyPr/>
        <a:lstStyle/>
        <a:p>
          <a:endParaRPr lang="en-US"/>
        </a:p>
      </dgm:t>
    </dgm:pt>
    <dgm:pt modelId="{ECC1458F-2DB3-C842-81EF-C231D15C124D}" type="sibTrans" cxnId="{2F58DD5F-A3E5-2545-BAC0-97621D0F5845}">
      <dgm:prSet/>
      <dgm:spPr/>
      <dgm:t>
        <a:bodyPr/>
        <a:lstStyle/>
        <a:p>
          <a:endParaRPr lang="en-US"/>
        </a:p>
      </dgm:t>
    </dgm:pt>
    <dgm:pt modelId="{FCDBDF59-B673-3842-900A-131B49BD1933}" type="pres">
      <dgm:prSet presAssocID="{375D7534-9AAC-D84D-AAEA-E0915421699D}" presName="Name0" presStyleCnt="0">
        <dgm:presLayoutVars>
          <dgm:chMax val="7"/>
          <dgm:resizeHandles val="exact"/>
        </dgm:presLayoutVars>
      </dgm:prSet>
      <dgm:spPr/>
    </dgm:pt>
    <dgm:pt modelId="{5F343DC0-7896-3343-BC84-A8E3A48D753F}" type="pres">
      <dgm:prSet presAssocID="{375D7534-9AAC-D84D-AAEA-E0915421699D}" presName="comp1" presStyleCnt="0"/>
      <dgm:spPr/>
    </dgm:pt>
    <dgm:pt modelId="{47521E05-FA08-5A4E-B3A8-575CE83EDC21}" type="pres">
      <dgm:prSet presAssocID="{375D7534-9AAC-D84D-AAEA-E0915421699D}" presName="circle1" presStyleLbl="node1" presStyleIdx="0" presStyleCnt="3"/>
      <dgm:spPr/>
      <dgm:t>
        <a:bodyPr/>
        <a:lstStyle/>
        <a:p>
          <a:endParaRPr lang="en-US"/>
        </a:p>
      </dgm:t>
    </dgm:pt>
    <dgm:pt modelId="{291A434B-8539-2E40-9597-1117BFB90AEB}" type="pres">
      <dgm:prSet presAssocID="{375D7534-9AAC-D84D-AAEA-E0915421699D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BD516F-8B6F-4845-AD55-76A505718460}" type="pres">
      <dgm:prSet presAssocID="{375D7534-9AAC-D84D-AAEA-E0915421699D}" presName="comp2" presStyleCnt="0"/>
      <dgm:spPr/>
    </dgm:pt>
    <dgm:pt modelId="{37071326-BBAF-344A-A6CE-FC8F69EE0872}" type="pres">
      <dgm:prSet presAssocID="{375D7534-9AAC-D84D-AAEA-E0915421699D}" presName="circle2" presStyleLbl="node1" presStyleIdx="1" presStyleCnt="3" custLinFactNeighborX="896" custLinFactNeighborY="-32411"/>
      <dgm:spPr/>
      <dgm:t>
        <a:bodyPr/>
        <a:lstStyle/>
        <a:p>
          <a:endParaRPr lang="en-US"/>
        </a:p>
      </dgm:t>
    </dgm:pt>
    <dgm:pt modelId="{587A9787-152D-A64A-A1B4-F4CB9F0609ED}" type="pres">
      <dgm:prSet presAssocID="{375D7534-9AAC-D84D-AAEA-E0915421699D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87F242-DBCE-6142-97C3-CBA8F3C536F2}" type="pres">
      <dgm:prSet presAssocID="{375D7534-9AAC-D84D-AAEA-E0915421699D}" presName="comp3" presStyleCnt="0"/>
      <dgm:spPr/>
    </dgm:pt>
    <dgm:pt modelId="{A0ACC9DF-2406-0948-A651-BD81CB2779BC}" type="pres">
      <dgm:prSet presAssocID="{375D7534-9AAC-D84D-AAEA-E0915421699D}" presName="circle3" presStyleLbl="node1" presStyleIdx="2" presStyleCnt="3" custLinFactY="-769" custLinFactNeighborX="2687" custLinFactNeighborY="-100000"/>
      <dgm:spPr/>
      <dgm:t>
        <a:bodyPr/>
        <a:lstStyle/>
        <a:p>
          <a:endParaRPr lang="en-US"/>
        </a:p>
      </dgm:t>
    </dgm:pt>
    <dgm:pt modelId="{AD960488-074C-4D45-83B9-1716B04A8F63}" type="pres">
      <dgm:prSet presAssocID="{375D7534-9AAC-D84D-AAEA-E0915421699D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8D6F5D0-5950-9E4F-B6E9-657AB77C994A}" type="presOf" srcId="{375D7534-9AAC-D84D-AAEA-E0915421699D}" destId="{FCDBDF59-B673-3842-900A-131B49BD1933}" srcOrd="0" destOrd="0" presId="urn:microsoft.com/office/officeart/2005/8/layout/venn2"/>
    <dgm:cxn modelId="{9004C598-8CCB-0F4B-B82B-56A9597046CF}" srcId="{375D7534-9AAC-D84D-AAEA-E0915421699D}" destId="{47354CFE-96A2-4046-98B8-2768C6960D4E}" srcOrd="1" destOrd="0" parTransId="{A67B76E2-2F57-A040-B537-4BDFEA0E8C75}" sibTransId="{1E4A9D2D-8485-D543-A65D-E1B0E7EAFA55}"/>
    <dgm:cxn modelId="{92E1D2F9-14C3-3D43-AFA5-B5E5F96F3B26}" type="presOf" srcId="{47354CFE-96A2-4046-98B8-2768C6960D4E}" destId="{587A9787-152D-A64A-A1B4-F4CB9F0609ED}" srcOrd="1" destOrd="0" presId="urn:microsoft.com/office/officeart/2005/8/layout/venn2"/>
    <dgm:cxn modelId="{3A884177-12D0-7F46-A63F-0C1A3FCC48F2}" type="presOf" srcId="{7EB67964-97F0-E747-803C-C92B3D6F1BED}" destId="{47521E05-FA08-5A4E-B3A8-575CE83EDC21}" srcOrd="0" destOrd="0" presId="urn:microsoft.com/office/officeart/2005/8/layout/venn2"/>
    <dgm:cxn modelId="{38A318CF-0E40-8649-969D-35163B54DE2C}" srcId="{375D7534-9AAC-D84D-AAEA-E0915421699D}" destId="{7EB67964-97F0-E747-803C-C92B3D6F1BED}" srcOrd="0" destOrd="0" parTransId="{551F0DB3-5625-3740-8A23-EA9C7E585455}" sibTransId="{45B97753-912D-7E4C-868B-7B840274E2AA}"/>
    <dgm:cxn modelId="{6424A2F2-8243-4946-A48D-47D1CEF04D73}" type="presOf" srcId="{7072C38D-E8DF-6C44-9EB2-7973D2AFB0AD}" destId="{A0ACC9DF-2406-0948-A651-BD81CB2779BC}" srcOrd="0" destOrd="0" presId="urn:microsoft.com/office/officeart/2005/8/layout/venn2"/>
    <dgm:cxn modelId="{2F58DD5F-A3E5-2545-BAC0-97621D0F5845}" srcId="{375D7534-9AAC-D84D-AAEA-E0915421699D}" destId="{7072C38D-E8DF-6C44-9EB2-7973D2AFB0AD}" srcOrd="2" destOrd="0" parTransId="{482D42D4-BD29-BD4B-81E2-CB247D087AB8}" sibTransId="{ECC1458F-2DB3-C842-81EF-C231D15C124D}"/>
    <dgm:cxn modelId="{15ED7144-C67D-724F-BBB2-34051960F28B}" type="presOf" srcId="{7072C38D-E8DF-6C44-9EB2-7973D2AFB0AD}" destId="{AD960488-074C-4D45-83B9-1716B04A8F63}" srcOrd="1" destOrd="0" presId="urn:microsoft.com/office/officeart/2005/8/layout/venn2"/>
    <dgm:cxn modelId="{8B98BD64-77BE-A243-A71A-77276910974D}" type="presOf" srcId="{47354CFE-96A2-4046-98B8-2768C6960D4E}" destId="{37071326-BBAF-344A-A6CE-FC8F69EE0872}" srcOrd="0" destOrd="0" presId="urn:microsoft.com/office/officeart/2005/8/layout/venn2"/>
    <dgm:cxn modelId="{75A660FC-933D-134E-A7C8-D0F590FD63FD}" type="presOf" srcId="{7EB67964-97F0-E747-803C-C92B3D6F1BED}" destId="{291A434B-8539-2E40-9597-1117BFB90AEB}" srcOrd="1" destOrd="0" presId="urn:microsoft.com/office/officeart/2005/8/layout/venn2"/>
    <dgm:cxn modelId="{CBFF80D3-9B77-8246-9A92-36C7C08A2D68}" type="presParOf" srcId="{FCDBDF59-B673-3842-900A-131B49BD1933}" destId="{5F343DC0-7896-3343-BC84-A8E3A48D753F}" srcOrd="0" destOrd="0" presId="urn:microsoft.com/office/officeart/2005/8/layout/venn2"/>
    <dgm:cxn modelId="{5B31AD74-BEED-0D41-BFA0-6F28A6683BBC}" type="presParOf" srcId="{5F343DC0-7896-3343-BC84-A8E3A48D753F}" destId="{47521E05-FA08-5A4E-B3A8-575CE83EDC21}" srcOrd="0" destOrd="0" presId="urn:microsoft.com/office/officeart/2005/8/layout/venn2"/>
    <dgm:cxn modelId="{04EEEC28-2451-8C46-BB5C-1F38D35CA91E}" type="presParOf" srcId="{5F343DC0-7896-3343-BC84-A8E3A48D753F}" destId="{291A434B-8539-2E40-9597-1117BFB90AEB}" srcOrd="1" destOrd="0" presId="urn:microsoft.com/office/officeart/2005/8/layout/venn2"/>
    <dgm:cxn modelId="{6BB81D4B-BBFB-3746-90A9-B19725E483F5}" type="presParOf" srcId="{FCDBDF59-B673-3842-900A-131B49BD1933}" destId="{30BD516F-8B6F-4845-AD55-76A505718460}" srcOrd="1" destOrd="0" presId="urn:microsoft.com/office/officeart/2005/8/layout/venn2"/>
    <dgm:cxn modelId="{BC118135-44D1-3D42-A867-615407E467C2}" type="presParOf" srcId="{30BD516F-8B6F-4845-AD55-76A505718460}" destId="{37071326-BBAF-344A-A6CE-FC8F69EE0872}" srcOrd="0" destOrd="0" presId="urn:microsoft.com/office/officeart/2005/8/layout/venn2"/>
    <dgm:cxn modelId="{CC2939BA-0E4B-E644-A499-183B04B8BC3D}" type="presParOf" srcId="{30BD516F-8B6F-4845-AD55-76A505718460}" destId="{587A9787-152D-A64A-A1B4-F4CB9F0609ED}" srcOrd="1" destOrd="0" presId="urn:microsoft.com/office/officeart/2005/8/layout/venn2"/>
    <dgm:cxn modelId="{F5EF6E00-9D9B-2A45-905C-E58037F0204A}" type="presParOf" srcId="{FCDBDF59-B673-3842-900A-131B49BD1933}" destId="{DA87F242-DBCE-6142-97C3-CBA8F3C536F2}" srcOrd="2" destOrd="0" presId="urn:microsoft.com/office/officeart/2005/8/layout/venn2"/>
    <dgm:cxn modelId="{FDBB77C3-A1A5-644D-BC64-E749189B465B}" type="presParOf" srcId="{DA87F242-DBCE-6142-97C3-CBA8F3C536F2}" destId="{A0ACC9DF-2406-0948-A651-BD81CB2779BC}" srcOrd="0" destOrd="0" presId="urn:microsoft.com/office/officeart/2005/8/layout/venn2"/>
    <dgm:cxn modelId="{7DB3B097-F67C-1046-A41A-CEA6540BF360}" type="presParOf" srcId="{DA87F242-DBCE-6142-97C3-CBA8F3C536F2}" destId="{AD960488-074C-4D45-83B9-1716B04A8F63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521E05-FA08-5A4E-B3A8-575CE83EDC21}">
      <dsp:nvSpPr>
        <dsp:cNvPr id="0" name=""/>
        <dsp:cNvSpPr/>
      </dsp:nvSpPr>
      <dsp:spPr>
        <a:xfrm>
          <a:off x="0" y="120997"/>
          <a:ext cx="3826768" cy="382676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Funding social enterprises</a:t>
          </a:r>
          <a:endParaRPr lang="en-US" sz="1400" kern="1200" dirty="0"/>
        </a:p>
      </dsp:txBody>
      <dsp:txXfrm>
        <a:off x="1244656" y="312335"/>
        <a:ext cx="1337455" cy="574015"/>
      </dsp:txXfrm>
    </dsp:sp>
    <dsp:sp modelId="{37071326-BBAF-344A-A6CE-FC8F69EE0872}">
      <dsp:nvSpPr>
        <dsp:cNvPr id="0" name=""/>
        <dsp:cNvSpPr/>
      </dsp:nvSpPr>
      <dsp:spPr>
        <a:xfrm>
          <a:off x="504061" y="147469"/>
          <a:ext cx="2870076" cy="28700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The ecosystem around the social enterprise</a:t>
          </a:r>
          <a:endParaRPr lang="en-US" sz="1400" kern="1200" dirty="0"/>
        </a:p>
      </dsp:txBody>
      <dsp:txXfrm>
        <a:off x="1270372" y="326848"/>
        <a:ext cx="1337455" cy="538139"/>
      </dsp:txXfrm>
    </dsp:sp>
    <dsp:sp modelId="{A0ACC9DF-2406-0948-A651-BD81CB2779BC}">
      <dsp:nvSpPr>
        <dsp:cNvPr id="0" name=""/>
        <dsp:cNvSpPr/>
      </dsp:nvSpPr>
      <dsp:spPr>
        <a:xfrm>
          <a:off x="1008104" y="106283"/>
          <a:ext cx="1913384" cy="191338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Gestation of a new social enterprise</a:t>
          </a:r>
          <a:endParaRPr lang="en-US" sz="1400" kern="1200" dirty="0"/>
        </a:p>
      </dsp:txBody>
      <dsp:txXfrm>
        <a:off x="1288313" y="584629"/>
        <a:ext cx="1352966" cy="9566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92D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304800"/>
            <a:ext cx="5257800" cy="533400"/>
          </a:xfrm>
        </p:spPr>
        <p:txBody>
          <a:bodyPr anchor="ctr">
            <a:noAutofit/>
          </a:bodyPr>
          <a:lstStyle>
            <a:lvl1pPr algn="l">
              <a:buNone/>
              <a:defRPr sz="1600" b="1"/>
            </a:lvl1pPr>
            <a:lvl2pPr>
              <a:defRPr sz="1600" b="1"/>
            </a:lvl2pPr>
            <a:lvl3pPr>
              <a:defRPr sz="16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C1418B92-B0BC-204F-97F0-19613C097C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52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ada cap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B9BCB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latin typeface="Calibri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5" name="Freeform 11"/>
          <p:cNvSpPr/>
          <p:nvPr userDrawn="1"/>
        </p:nvSpPr>
        <p:spPr>
          <a:xfrm>
            <a:off x="8289925" y="228600"/>
            <a:ext cx="473075" cy="668338"/>
          </a:xfrm>
          <a:custGeom>
            <a:avLst/>
            <a:gdLst>
              <a:gd name="connsiteX0" fmla="*/ 24903 w 4731533"/>
              <a:gd name="connsiteY0" fmla="*/ 0 h 6686783"/>
              <a:gd name="connsiteX1" fmla="*/ 4619471 w 4731533"/>
              <a:gd name="connsiteY1" fmla="*/ 0 h 6686783"/>
              <a:gd name="connsiteX2" fmla="*/ 4619471 w 4731533"/>
              <a:gd name="connsiteY2" fmla="*/ 1369732 h 6686783"/>
              <a:gd name="connsiteX3" fmla="*/ 1817905 w 4731533"/>
              <a:gd name="connsiteY3" fmla="*/ 1357280 h 6686783"/>
              <a:gd name="connsiteX4" fmla="*/ 1817905 w 4731533"/>
              <a:gd name="connsiteY4" fmla="*/ 2602491 h 6686783"/>
              <a:gd name="connsiteX5" fmla="*/ 4457603 w 4731533"/>
              <a:gd name="connsiteY5" fmla="*/ 2590039 h 6686783"/>
              <a:gd name="connsiteX6" fmla="*/ 4432700 w 4731533"/>
              <a:gd name="connsiteY6" fmla="*/ 3972223 h 6686783"/>
              <a:gd name="connsiteX7" fmla="*/ 1817905 w 4731533"/>
              <a:gd name="connsiteY7" fmla="*/ 3959771 h 6686783"/>
              <a:gd name="connsiteX8" fmla="*/ 1830356 w 4731533"/>
              <a:gd name="connsiteY8" fmla="*/ 5242338 h 6686783"/>
              <a:gd name="connsiteX9" fmla="*/ 4731533 w 4731533"/>
              <a:gd name="connsiteY9" fmla="*/ 5254790 h 6686783"/>
              <a:gd name="connsiteX10" fmla="*/ 4719082 w 4731533"/>
              <a:gd name="connsiteY10" fmla="*/ 6686783 h 6686783"/>
              <a:gd name="connsiteX11" fmla="*/ 0 w 4731533"/>
              <a:gd name="connsiteY11" fmla="*/ 6674331 h 6686783"/>
              <a:gd name="connsiteX12" fmla="*/ 24903 w 4731533"/>
              <a:gd name="connsiteY12" fmla="*/ 0 h 6686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731533" h="6686783">
                <a:moveTo>
                  <a:pt x="24903" y="0"/>
                </a:moveTo>
                <a:lnTo>
                  <a:pt x="4619471" y="0"/>
                </a:lnTo>
                <a:lnTo>
                  <a:pt x="4619471" y="1369732"/>
                </a:lnTo>
                <a:lnTo>
                  <a:pt x="1817905" y="1357280"/>
                </a:lnTo>
                <a:lnTo>
                  <a:pt x="1817905" y="2602491"/>
                </a:lnTo>
                <a:lnTo>
                  <a:pt x="4457603" y="2590039"/>
                </a:lnTo>
                <a:lnTo>
                  <a:pt x="4432700" y="3972223"/>
                </a:lnTo>
                <a:lnTo>
                  <a:pt x="1817905" y="3959771"/>
                </a:lnTo>
                <a:lnTo>
                  <a:pt x="1830356" y="5242338"/>
                </a:lnTo>
                <a:lnTo>
                  <a:pt x="4731533" y="5254790"/>
                </a:lnTo>
                <a:lnTo>
                  <a:pt x="4719082" y="6686783"/>
                </a:lnTo>
                <a:lnTo>
                  <a:pt x="0" y="6674331"/>
                </a:lnTo>
                <a:cubicBezTo>
                  <a:pt x="4150" y="4445403"/>
                  <a:pt x="8301" y="2216475"/>
                  <a:pt x="24903" y="0"/>
                </a:cubicBezTo>
                <a:close/>
              </a:path>
            </a:pathLst>
          </a:custGeom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55724"/>
            <a:ext cx="3276600" cy="1692276"/>
          </a:xfrm>
        </p:spPr>
        <p:txBody>
          <a:bodyPr>
            <a:noAutofit/>
          </a:bodyPr>
          <a:lstStyle>
            <a:lvl1pPr algn="l">
              <a:defRPr sz="11000" b="0" i="0" cap="all">
                <a:latin typeface="Arial"/>
                <a:cs typeface="Arial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048000"/>
            <a:ext cx="6553200" cy="1905000"/>
          </a:xfrm>
        </p:spPr>
        <p:txBody>
          <a:bodyPr/>
          <a:lstStyle>
            <a:lvl1pPr marL="0" indent="-342000">
              <a:buNone/>
              <a:defRPr sz="4400" b="0" i="0">
                <a:solidFill>
                  <a:srgbClr val="0092D1"/>
                </a:solidFill>
                <a:latin typeface="Arial"/>
                <a:cs typeface="Arial"/>
              </a:defRPr>
            </a:lvl1pPr>
            <a:lvl2pPr>
              <a:buFont typeface="Arial"/>
              <a:buChar char="•"/>
              <a:defRPr b="0" i="0">
                <a:solidFill>
                  <a:srgbClr val="0092D1"/>
                </a:solidFill>
                <a:latin typeface="Arial"/>
                <a:cs typeface="Arial"/>
              </a:defRPr>
            </a:lvl2pPr>
            <a:lvl3pPr>
              <a:defRPr b="0" i="0">
                <a:solidFill>
                  <a:srgbClr val="0092D1"/>
                </a:solidFill>
                <a:latin typeface="Arial"/>
                <a:cs typeface="Arial"/>
              </a:defRPr>
            </a:lvl3pPr>
            <a:lvl4pPr>
              <a:defRPr b="0" i="0">
                <a:solidFill>
                  <a:srgbClr val="0092D1"/>
                </a:solidFill>
                <a:latin typeface="Arial"/>
                <a:cs typeface="Arial"/>
              </a:defRPr>
            </a:lvl4pPr>
            <a:lvl5pPr>
              <a:defRPr b="0" i="0">
                <a:solidFill>
                  <a:srgbClr val="0092D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2575B5A3-AE5F-FF45-B230-D42D8E317A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67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B9BCB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latin typeface="Calibri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717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295400"/>
            <a:ext cx="762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717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57400"/>
            <a:ext cx="8229600" cy="406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6D6C58B-6C0D-5E4A-A2BA-9B9BADF9E4D7}" type="slidenum">
              <a:rPr lang="en-US">
                <a:ea typeface="ヒラギノ角ゴ Pro W3" charset="0"/>
                <a:cs typeface="ヒラギノ角ゴ Pro W3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ea typeface="ヒラギノ角ゴ Pro W3" charset="0"/>
              <a:cs typeface="ヒラギノ角ゴ Pro W3" charset="0"/>
            </a:endParaRPr>
          </a:p>
        </p:txBody>
      </p:sp>
      <p:sp>
        <p:nvSpPr>
          <p:cNvPr id="11" name="Freeform 10"/>
          <p:cNvSpPr/>
          <p:nvPr userDrawn="1"/>
        </p:nvSpPr>
        <p:spPr>
          <a:xfrm>
            <a:off x="8289925" y="228600"/>
            <a:ext cx="473075" cy="668338"/>
          </a:xfrm>
          <a:custGeom>
            <a:avLst/>
            <a:gdLst>
              <a:gd name="connsiteX0" fmla="*/ 24903 w 4731533"/>
              <a:gd name="connsiteY0" fmla="*/ 0 h 6686783"/>
              <a:gd name="connsiteX1" fmla="*/ 4619471 w 4731533"/>
              <a:gd name="connsiteY1" fmla="*/ 0 h 6686783"/>
              <a:gd name="connsiteX2" fmla="*/ 4619471 w 4731533"/>
              <a:gd name="connsiteY2" fmla="*/ 1369732 h 6686783"/>
              <a:gd name="connsiteX3" fmla="*/ 1817905 w 4731533"/>
              <a:gd name="connsiteY3" fmla="*/ 1357280 h 6686783"/>
              <a:gd name="connsiteX4" fmla="*/ 1817905 w 4731533"/>
              <a:gd name="connsiteY4" fmla="*/ 2602491 h 6686783"/>
              <a:gd name="connsiteX5" fmla="*/ 4457603 w 4731533"/>
              <a:gd name="connsiteY5" fmla="*/ 2590039 h 6686783"/>
              <a:gd name="connsiteX6" fmla="*/ 4432700 w 4731533"/>
              <a:gd name="connsiteY6" fmla="*/ 3972223 h 6686783"/>
              <a:gd name="connsiteX7" fmla="*/ 1817905 w 4731533"/>
              <a:gd name="connsiteY7" fmla="*/ 3959771 h 6686783"/>
              <a:gd name="connsiteX8" fmla="*/ 1830356 w 4731533"/>
              <a:gd name="connsiteY8" fmla="*/ 5242338 h 6686783"/>
              <a:gd name="connsiteX9" fmla="*/ 4731533 w 4731533"/>
              <a:gd name="connsiteY9" fmla="*/ 5254790 h 6686783"/>
              <a:gd name="connsiteX10" fmla="*/ 4719082 w 4731533"/>
              <a:gd name="connsiteY10" fmla="*/ 6686783 h 6686783"/>
              <a:gd name="connsiteX11" fmla="*/ 0 w 4731533"/>
              <a:gd name="connsiteY11" fmla="*/ 6674331 h 6686783"/>
              <a:gd name="connsiteX12" fmla="*/ 24903 w 4731533"/>
              <a:gd name="connsiteY12" fmla="*/ 0 h 6686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731533" h="6686783">
                <a:moveTo>
                  <a:pt x="24903" y="0"/>
                </a:moveTo>
                <a:lnTo>
                  <a:pt x="4619471" y="0"/>
                </a:lnTo>
                <a:lnTo>
                  <a:pt x="4619471" y="1369732"/>
                </a:lnTo>
                <a:lnTo>
                  <a:pt x="1817905" y="1357280"/>
                </a:lnTo>
                <a:lnTo>
                  <a:pt x="1817905" y="2602491"/>
                </a:lnTo>
                <a:lnTo>
                  <a:pt x="4457603" y="2590039"/>
                </a:lnTo>
                <a:lnTo>
                  <a:pt x="4432700" y="3972223"/>
                </a:lnTo>
                <a:lnTo>
                  <a:pt x="1817905" y="3959771"/>
                </a:lnTo>
                <a:lnTo>
                  <a:pt x="1830356" y="5242338"/>
                </a:lnTo>
                <a:lnTo>
                  <a:pt x="4731533" y="5254790"/>
                </a:lnTo>
                <a:lnTo>
                  <a:pt x="4719082" y="6686783"/>
                </a:lnTo>
                <a:lnTo>
                  <a:pt x="0" y="6674331"/>
                </a:lnTo>
                <a:cubicBezTo>
                  <a:pt x="4150" y="4445403"/>
                  <a:pt x="8301" y="2216475"/>
                  <a:pt x="24903" y="0"/>
                </a:cubicBezTo>
                <a:close/>
              </a:path>
            </a:pathLst>
          </a:custGeom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49582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itchFamily="-105" charset="0"/>
          <a:ea typeface="ＭＳ Ｐゴシック" charset="0"/>
          <a:cs typeface="Arial" pitchFamily="-105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itchFamily="-105" charset="0"/>
          <a:ea typeface="ＭＳ Ｐゴシック" charset="0"/>
          <a:cs typeface="Arial" pitchFamily="-105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itchFamily="-105" charset="0"/>
          <a:ea typeface="ＭＳ Ｐゴシック" charset="0"/>
          <a:cs typeface="Arial" pitchFamily="-105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itchFamily="-105" charset="0"/>
          <a:ea typeface="ＭＳ Ｐゴシック" charset="0"/>
          <a:cs typeface="Arial" pitchFamily="-105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itchFamily="-105" charset="0"/>
          <a:ea typeface="Arial" pitchFamily="-105" charset="0"/>
          <a:cs typeface="Arial" pitchFamily="-105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itchFamily="-105" charset="0"/>
          <a:ea typeface="Arial" pitchFamily="-105" charset="0"/>
          <a:cs typeface="Arial" pitchFamily="-105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itchFamily="-105" charset="0"/>
          <a:ea typeface="Arial" pitchFamily="-105" charset="0"/>
          <a:cs typeface="Arial" pitchFamily="-105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pitchFamily="-105" charset="0"/>
          <a:ea typeface="Arial" pitchFamily="-105" charset="0"/>
          <a:cs typeface="Arial" pitchFamily="-105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650875" indent="-285750" algn="l" defTabSz="457200" rtl="0" eaLnBrk="0" fontAlgn="base" hangingPunct="0">
        <a:spcBef>
          <a:spcPct val="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Arial"/>
          <a:ea typeface="Arial" pitchFamily="-105" charset="0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Arial" pitchFamily="-105" charset="0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/>
          <a:ea typeface="Arial" pitchFamily="-105" charset="0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/>
          <a:ea typeface="Arial" pitchFamily="-105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Three dimensions of social entrepreneurship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5364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Zev Lowe – </a:t>
            </a:r>
            <a:r>
              <a:rPr lang="en-US" dirty="0" err="1" smtClean="0">
                <a:latin typeface="Arial" charset="0"/>
                <a:cs typeface="Arial" charset="0"/>
              </a:rPr>
              <a:t>Ph.D</a:t>
            </a:r>
            <a:r>
              <a:rPr lang="en-US" dirty="0" smtClean="0">
                <a:latin typeface="Arial" charset="0"/>
                <a:cs typeface="Arial" charset="0"/>
              </a:rPr>
              <a:t> Presentation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5365" name="Slide Number Placeholder 6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9F937924-10CC-8347-9E59-41B5D3B32C0D}" type="slidenum">
              <a:rPr lang="en-US" sz="1200">
                <a:solidFill>
                  <a:srgbClr val="898989"/>
                </a:solidFill>
                <a:latin typeface="Calibri" charset="0"/>
              </a:rPr>
              <a:pPr eaLnBrk="1" hangingPunct="1"/>
              <a:t>1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15366" name="Content Placeholder 6"/>
          <p:cNvSpPr txBox="1">
            <a:spLocks/>
          </p:cNvSpPr>
          <p:nvPr/>
        </p:nvSpPr>
        <p:spPr bwMode="auto">
          <a:xfrm>
            <a:off x="457200" y="2057400"/>
            <a:ext cx="4648200" cy="406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800100" indent="-3429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sz="2000" b="1" dirty="0">
                <a:solidFill>
                  <a:prstClr val="black"/>
                </a:solidFill>
                <a:cs typeface="Arial" charset="0"/>
              </a:rPr>
              <a:t>Gestation</a:t>
            </a:r>
          </a:p>
          <a:p>
            <a:pPr lvl="1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sz="2000" b="1" dirty="0">
                <a:solidFill>
                  <a:prstClr val="black"/>
                </a:solidFill>
                <a:cs typeface="Arial" charset="0"/>
              </a:rPr>
              <a:t>How does a new social enterprise gain legitimacy and traction?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endParaRPr lang="en-US" sz="2000" b="1" dirty="0">
              <a:solidFill>
                <a:prstClr val="black"/>
              </a:solidFill>
              <a:cs typeface="Arial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sz="2000" b="1" dirty="0">
                <a:solidFill>
                  <a:prstClr val="black"/>
                </a:solidFill>
                <a:cs typeface="Arial" charset="0"/>
              </a:rPr>
              <a:t>Ecosystems</a:t>
            </a:r>
          </a:p>
          <a:p>
            <a:pPr lvl="1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sz="2000" b="1" dirty="0">
                <a:solidFill>
                  <a:prstClr val="black"/>
                </a:solidFill>
                <a:cs typeface="Arial" charset="0"/>
              </a:rPr>
              <a:t>How does a social enterprise create and manage an ecosystem around it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endParaRPr lang="en-US" sz="2000" b="1" dirty="0">
              <a:solidFill>
                <a:prstClr val="black"/>
              </a:solidFill>
              <a:cs typeface="Arial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sz="2000" b="1" dirty="0">
                <a:solidFill>
                  <a:prstClr val="black"/>
                </a:solidFill>
                <a:cs typeface="Arial" charset="0"/>
              </a:rPr>
              <a:t>Funding and sustainability</a:t>
            </a:r>
          </a:p>
          <a:p>
            <a:pPr lvl="1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sz="2000" b="1" dirty="0">
                <a:solidFill>
                  <a:prstClr val="black"/>
                </a:solidFill>
                <a:cs typeface="Arial" charset="0"/>
              </a:rPr>
              <a:t>How do social enterprises generate sources of revenue?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2378535"/>
              </p:ext>
            </p:extLst>
          </p:nvPr>
        </p:nvGraphicFramePr>
        <p:xfrm>
          <a:off x="4860032" y="2057400"/>
          <a:ext cx="3826768" cy="4068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7926665"/>
      </p:ext>
    </p:extLst>
  </p:cSld>
  <p:clrMapOvr>
    <a:masterClrMapping/>
  </p:clrMapOvr>
</p:sld>
</file>

<file path=ppt/theme/theme1.xml><?xml version="1.0" encoding="utf-8"?>
<a:theme xmlns:a="http://schemas.openxmlformats.org/drawingml/2006/main" name="Cuerpo presentació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Macintosh PowerPoint</Application>
  <PresentationFormat>On-screen Show (4:3)</PresentationFormat>
  <Paragraphs>49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Cuerpo presentación</vt:lpstr>
      <vt:lpstr>Three dimensions of social entrepreneurship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Three dimensions of social entrepreneurship</dc:title>
  <dc:creator>Zev Lowe</dc:creator>
  <cp:lastModifiedBy>Zev Lowe</cp:lastModifiedBy>
  <cp:revision>1</cp:revision>
  <dcterms:created xsi:type="dcterms:W3CDTF">2013-08-05T14:59:03Z</dcterms:created>
  <dcterms:modified xsi:type="dcterms:W3CDTF">2013-08-05T14:59:46Z</dcterms:modified>
</cp:coreProperties>
</file>